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86" r:id="rId3"/>
    <p:sldId id="387" r:id="rId4"/>
    <p:sldId id="400" r:id="rId5"/>
    <p:sldId id="401" r:id="rId6"/>
    <p:sldId id="399" r:id="rId7"/>
    <p:sldId id="402" r:id="rId8"/>
    <p:sldId id="403" r:id="rId9"/>
    <p:sldId id="393" r:id="rId10"/>
    <p:sldId id="395" r:id="rId11"/>
    <p:sldId id="396" r:id="rId12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B8F"/>
    <a:srgbClr val="AA6CA6"/>
    <a:srgbClr val="FC8B8B"/>
    <a:srgbClr val="2B579A"/>
    <a:srgbClr val="99CCFF"/>
    <a:srgbClr val="6666FF"/>
    <a:srgbClr val="DDDDDD"/>
    <a:srgbClr val="00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1" autoAdjust="0"/>
    <p:restoredTop sz="97535" autoAdjust="0"/>
  </p:normalViewPr>
  <p:slideViewPr>
    <p:cSldViewPr>
      <p:cViewPr>
        <p:scale>
          <a:sx n="90" d="100"/>
          <a:sy n="90" d="100"/>
        </p:scale>
        <p:origin x="-15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B586B-2277-46C9-B522-9A4F9C1F2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81B8A-2F2A-42CF-A72E-869097B58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9E0CF-3D2B-4C43-B865-F76B4DE1F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32D87-E0B5-48BA-A6C4-F18077B88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3CF14-B43F-4278-8AAC-E556E9639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58EB-189F-49ED-BAEB-0826FCF3F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C2770-7614-42F8-B8A4-38E004489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2E53C-0CAC-46DD-95EA-F452F395D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E37-8FF4-44E1-8442-72CB6B319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2F1C1-2FB3-4FCA-994D-FA2767F97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2560-15E5-406D-BCFF-4621453F7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72FE92-2D47-4AAC-8F02-45D09E4DB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39" name="Picture 4" descr="1276254_38061172"/>
          <p:cNvPicPr>
            <a:picLocks noChangeAspect="1" noChangeArrowheads="1"/>
          </p:cNvPicPr>
          <p:nvPr/>
        </p:nvPicPr>
        <p:blipFill>
          <a:blip r:embed="rId2" cstate="print"/>
          <a:srcRect l="26503" b="32452"/>
          <a:stretch>
            <a:fillRect/>
          </a:stretch>
        </p:blipFill>
        <p:spPr bwMode="auto">
          <a:xfrm>
            <a:off x="0" y="1254125"/>
            <a:ext cx="91440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341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0" y="1125538"/>
            <a:ext cx="5148263" cy="1428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5148263" y="1125538"/>
            <a:ext cx="3995737" cy="1428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1260" name="AutoShape 12"/>
          <p:cNvSpPr>
            <a:spLocks noChangeArrowheads="1"/>
          </p:cNvSpPr>
          <p:nvPr/>
        </p:nvSpPr>
        <p:spPr bwMode="auto">
          <a:xfrm rot="16200000">
            <a:off x="3023394" y="-99218"/>
            <a:ext cx="3384550" cy="88566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gamma/>
                  <a:tint val="97647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7" name="Rectangle 13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Rectangle 14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4349" name="Rectangle 17"/>
          <p:cNvSpPr>
            <a:spLocks noChangeArrowheads="1"/>
          </p:cNvSpPr>
          <p:nvPr/>
        </p:nvSpPr>
        <p:spPr bwMode="auto">
          <a:xfrm>
            <a:off x="1403350" y="2852738"/>
            <a:ext cx="712946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dirty="0" smtClean="0"/>
              <a:t> </a:t>
            </a:r>
            <a:r>
              <a:rPr lang="ru-RU" sz="2800" b="1" dirty="0"/>
              <a:t>ФГБУ «Управление «Карелмелиоводхоз» о деятельности учреждения</a:t>
            </a:r>
            <a:endParaRPr lang="ru-RU" sz="2800" dirty="0">
              <a:solidFill>
                <a:srgbClr val="19478A"/>
              </a:solidFill>
              <a:latin typeface="Tahoma" pitchFamily="34" charset="0"/>
            </a:endParaRPr>
          </a:p>
        </p:txBody>
      </p:sp>
      <p:sp>
        <p:nvSpPr>
          <p:cNvPr id="14350" name="Rectangle 18"/>
          <p:cNvSpPr>
            <a:spLocks noChangeArrowheads="1"/>
          </p:cNvSpPr>
          <p:nvPr/>
        </p:nvSpPr>
        <p:spPr bwMode="auto">
          <a:xfrm>
            <a:off x="1619250" y="4367213"/>
            <a:ext cx="6840538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>
                <a:solidFill>
                  <a:srgbClr val="2B579A"/>
                </a:solidFill>
                <a:latin typeface="Tahoma" pitchFamily="34" charset="0"/>
              </a:rPr>
              <a:t>и.о. директор ФГБУ «Управление «Карелмелиоводхоз»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ru-RU" sz="2000" b="1">
              <a:solidFill>
                <a:srgbClr val="2B579A"/>
              </a:solidFill>
              <a:latin typeface="Tahoma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2000" b="1">
                <a:solidFill>
                  <a:srgbClr val="2B579A"/>
                </a:solidFill>
                <a:latin typeface="Tahoma" pitchFamily="34" charset="0"/>
              </a:rPr>
              <a:t>Георгий Игоревич Лебедев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6" descr="243е434-1_cr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1484313"/>
            <a:ext cx="916305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3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41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4CD9EFA6-9E4D-48F1-A092-E0CA391F94F9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10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2542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22543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2544" name="Rectangle 15"/>
          <p:cNvSpPr>
            <a:spLocks noChangeArrowheads="1"/>
          </p:cNvSpPr>
          <p:nvPr/>
        </p:nvSpPr>
        <p:spPr bwMode="auto">
          <a:xfrm>
            <a:off x="0" y="1660525"/>
            <a:ext cx="9144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Основным направлением развития мелиорации в республики в настоящее время и в перспективе является восстановление, модернизация и реконструкция мелиоративных систем сельскохозяйственного назначения, предотвращение выбытия сельхозугодий из оборота. </a:t>
            </a:r>
          </a:p>
          <a:p>
            <a:pPr indent="228600" algn="just"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В целях упорядочивания эксплуатации мелиоративных систем и повышения эффективности использования мелиорированных земель в сельскохозяйственном производстве необходимо проведение таких мероприятий, как: </a:t>
            </a:r>
          </a:p>
          <a:p>
            <a:pPr indent="228600" algn="just"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1) определение собственников мелиоративных систем, балансодержателей и эксплуатирующих организаций, сокращение доли бесхозяйных мелиоративных систем и отдельно расположенных ГТС; </a:t>
            </a:r>
          </a:p>
          <a:p>
            <a:pPr indent="228600" algn="just"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2) оценка остаточной стоимости каждой мелиоративной системы и ее элементов; </a:t>
            </a:r>
          </a:p>
          <a:p>
            <a:pPr indent="228600" algn="just" eaLnBrk="0" hangingPunct="0"/>
            <a:r>
              <a:rPr lang="ru-RU" dirty="0">
                <a:ea typeface="Calibri" pitchFamily="34" charset="0"/>
                <a:cs typeface="Times New Roman" pitchFamily="18" charset="0"/>
              </a:rPr>
              <a:t>3) ежегодное выполнение работ по эксплуатации и капитальному ремонту мелиоративных систем и отдельно расположенных ГТС в соответствии с правилами эксплуатации.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57" name="Picture 6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3564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3565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0179D267-A7FB-4A28-A976-8CDCD7DC2398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11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3566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23567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23568" name="TextBox 17"/>
          <p:cNvSpPr txBox="1">
            <a:spLocks noChangeArrowheads="1"/>
          </p:cNvSpPr>
          <p:nvPr/>
        </p:nvSpPr>
        <p:spPr bwMode="auto">
          <a:xfrm>
            <a:off x="0" y="35734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9" descr="IMG_2120.JPG"/>
          <p:cNvPicPr>
            <a:picLocks noChangeAspect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365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5372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73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88BE35F3-9B08-45F2-97B4-6D57D0A8932D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2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5374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5375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pic>
        <p:nvPicPr>
          <p:cNvPr id="15376" name="Рисунок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276475"/>
            <a:ext cx="4464050" cy="41227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79" name="TextBox 42"/>
          <p:cNvSpPr txBox="1">
            <a:spLocks noChangeArrowheads="1"/>
          </p:cNvSpPr>
          <p:nvPr/>
        </p:nvSpPr>
        <p:spPr bwMode="auto">
          <a:xfrm>
            <a:off x="250825" y="1557338"/>
            <a:ext cx="49688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Схема расположения Республики Карелия</a:t>
            </a:r>
          </a:p>
          <a:p>
            <a:r>
              <a:rPr lang="ru-RU"/>
              <a:t>в Северо-Западном федеральном округе</a:t>
            </a:r>
          </a:p>
          <a:p>
            <a:endParaRPr lang="ru-RU"/>
          </a:p>
        </p:txBody>
      </p:sp>
      <p:sp>
        <p:nvSpPr>
          <p:cNvPr id="15380" name="TextBox 43"/>
          <p:cNvSpPr txBox="1">
            <a:spLocks noChangeArrowheads="1"/>
          </p:cNvSpPr>
          <p:nvPr/>
        </p:nvSpPr>
        <p:spPr bwMode="auto">
          <a:xfrm>
            <a:off x="4932363" y="2492375"/>
            <a:ext cx="39957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/>
              <a:t>Республика Карелия имеет площадь 180,5 тыс. км</a:t>
            </a:r>
            <a:r>
              <a:rPr lang="ru-RU" sz="1600" baseline="30000" dirty="0"/>
              <a:t>2</a:t>
            </a:r>
            <a:r>
              <a:rPr lang="ru-RU" sz="1600" dirty="0"/>
              <a:t>, население 634,4 тыс. чел., плотность 3,51 чел/км</a:t>
            </a:r>
            <a:r>
              <a:rPr lang="ru-RU" sz="1600" baseline="30000" dirty="0"/>
              <a:t>2</a:t>
            </a:r>
            <a:r>
              <a:rPr lang="ru-RU" sz="1600" dirty="0"/>
              <a:t>. Республика граничит с Финляндией, Архангельской, Вологодской, Ленинградской и Мурманской областями. На юге омывается Ладожским и Онежским озерами, на востоке - Белым морем. Республика Карелия состоит из 15 административных районов и имеет три города республиканского значения: Петрозаводск, Костомукша, Сортавала. 37 % населения проживает </a:t>
            </a:r>
            <a:r>
              <a:rPr lang="ru-RU" sz="1600" dirty="0" smtClean="0"/>
              <a:t>городе </a:t>
            </a:r>
            <a:r>
              <a:rPr lang="ru-RU" sz="1600" dirty="0"/>
              <a:t>Петрозаводске.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8" name="Picture 6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6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BBA618AB-4711-4195-9502-75EB5D69A9A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3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6398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pic>
        <p:nvPicPr>
          <p:cNvPr id="16399" name="Рисунок 14" descr="карта3.JPG"/>
          <p:cNvPicPr>
            <a:picLocks noChangeAspect="1"/>
          </p:cNvPicPr>
          <p:nvPr/>
        </p:nvPicPr>
        <p:blipFill>
          <a:blip r:embed="rId3" cstate="print">
            <a:lum contrast="16000"/>
          </a:blip>
          <a:srcRect/>
          <a:stretch>
            <a:fillRect/>
          </a:stretch>
        </p:blipFill>
        <p:spPr bwMode="auto">
          <a:xfrm>
            <a:off x="1116013" y="1628775"/>
            <a:ext cx="6840537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2" y="410436"/>
            <a:ext cx="9144000" cy="6464704"/>
          </a:xfrm>
          <a:prstGeom prst="rect">
            <a:avLst/>
          </a:prstGeom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3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1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4589BE9A-F3F8-45C4-85F3-2FD80DE3E6E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4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7423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900" y="5930424"/>
            <a:ext cx="8687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Объекты федеральной собственности в оперативном управлении ФГБУ «Управление «</a:t>
            </a:r>
            <a:r>
              <a:rPr lang="ru-RU" sz="1400" dirty="0" err="1" smtClean="0"/>
              <a:t>Карелмелиоводхоз</a:t>
            </a:r>
            <a:r>
              <a:rPr lang="ru-RU" sz="1400" dirty="0" smtClean="0"/>
              <a:t>» </a:t>
            </a:r>
            <a:r>
              <a:rPr lang="ru-RU" sz="1400" dirty="0"/>
              <a:t>в </a:t>
            </a:r>
            <a:r>
              <a:rPr lang="ru-RU" sz="1400" dirty="0" err="1"/>
              <a:t>Олонецком</a:t>
            </a:r>
            <a:r>
              <a:rPr lang="ru-RU" sz="1400" dirty="0"/>
              <a:t> районе </a:t>
            </a:r>
            <a:r>
              <a:rPr lang="ru-RU" sz="1400" dirty="0" smtClean="0"/>
              <a:t>Республики Карелия</a:t>
            </a:r>
          </a:p>
          <a:p>
            <a:pPr algn="ctr"/>
            <a:r>
              <a:rPr lang="ru-RU" sz="1400" dirty="0" smtClean="0"/>
              <a:t> (МК-23, МК-30, МК-31, МК-32, МК-33, МК-34)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179936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1124"/>
            <a:ext cx="9144000" cy="6464704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8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6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BBA618AB-4711-4195-9502-75EB5D69A9A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5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Объекты федеральной собственности в оперативном управлении ФГБУ «Управление «</a:t>
            </a:r>
            <a:r>
              <a:rPr lang="ru-RU" sz="1400" dirty="0" err="1"/>
              <a:t>Карелмелиоводхоз</a:t>
            </a:r>
            <a:r>
              <a:rPr lang="ru-RU" sz="1400" dirty="0"/>
              <a:t>» в </a:t>
            </a:r>
            <a:r>
              <a:rPr lang="ru-RU" sz="1400" dirty="0" err="1"/>
              <a:t>Олонецком</a:t>
            </a:r>
            <a:r>
              <a:rPr lang="ru-RU" sz="1400" dirty="0"/>
              <a:t> районе Республики </a:t>
            </a:r>
            <a:r>
              <a:rPr lang="ru-RU" sz="1400" dirty="0" smtClean="0"/>
              <a:t>Карелия (МК-10, Ловчий)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32008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лист4_c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91462"/>
            <a:ext cx="6937638" cy="65665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8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6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BBA618AB-4711-4195-9502-75EB5D69A9A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6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6397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08520" y="6093296"/>
            <a:ext cx="936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Мелиоративные системы находящиеся в оперативном управлении  ФГБУ «Управление «</a:t>
            </a:r>
            <a:r>
              <a:rPr lang="ru-RU" sz="1400" dirty="0" err="1" smtClean="0"/>
              <a:t>Карелмелиоводхоз</a:t>
            </a:r>
            <a:r>
              <a:rPr lang="ru-RU" sz="1400" dirty="0" smtClean="0"/>
              <a:t>» в </a:t>
            </a:r>
            <a:r>
              <a:rPr lang="ru-RU" sz="1400" dirty="0" err="1" smtClean="0"/>
              <a:t>Прионежском</a:t>
            </a:r>
            <a:r>
              <a:rPr lang="ru-RU" sz="1400" dirty="0" smtClean="0"/>
              <a:t> районе Республики </a:t>
            </a:r>
            <a:r>
              <a:rPr lang="ru-RU" sz="1400" dirty="0"/>
              <a:t>Карелия </a:t>
            </a:r>
            <a:r>
              <a:rPr lang="ru-RU" sz="1400" dirty="0" smtClean="0"/>
              <a:t>(«</a:t>
            </a:r>
            <a:r>
              <a:rPr lang="ru-RU" sz="1400" dirty="0" err="1"/>
              <a:t>Вилга</a:t>
            </a:r>
            <a:r>
              <a:rPr lang="ru-RU" sz="1400" dirty="0"/>
              <a:t>-ДКП-Центральный», «Вилга-1», «</a:t>
            </a:r>
            <a:r>
              <a:rPr lang="ru-RU" sz="1400" dirty="0" err="1"/>
              <a:t>Томицы</a:t>
            </a:r>
            <a:r>
              <a:rPr lang="ru-RU" sz="1400" dirty="0" smtClean="0"/>
              <a:t>»)</a:t>
            </a:r>
            <a:endParaRPr lang="ru-RU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8998"/>
            <a:ext cx="4572001" cy="342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793750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793750"/>
            <a:ext cx="4571999" cy="3428999"/>
          </a:xfrm>
          <a:prstGeom prst="rect">
            <a:avLst/>
          </a:prstGeom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3" name="Picture 6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1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4589BE9A-F3F8-45C4-85F3-2FD80DE3E6E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7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7423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589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" y="3748573"/>
            <a:ext cx="3233304" cy="2424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" y="1393587"/>
            <a:ext cx="3203850" cy="2402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0510" y="3736829"/>
            <a:ext cx="3248963" cy="24367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3341" y="1406956"/>
            <a:ext cx="3168199" cy="2376149"/>
          </a:xfrm>
          <a:prstGeom prst="rect">
            <a:avLst/>
          </a:prstGeom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3" name="Picture 6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1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4589BE9A-F3F8-45C4-85F3-2FD80DE3E6E1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8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7422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17423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8987" y="1407630"/>
            <a:ext cx="3168197" cy="2376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9922" y="3783105"/>
            <a:ext cx="3187262" cy="23904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92918" y="6145868"/>
            <a:ext cx="936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Находящиеся в оперативном управлении ФГБУ «Управление «</a:t>
            </a:r>
            <a:r>
              <a:rPr lang="ru-RU" sz="1400" dirty="0" err="1" smtClean="0"/>
              <a:t>Карелмелиоводхоз</a:t>
            </a:r>
            <a:r>
              <a:rPr lang="ru-RU" sz="1400" dirty="0" smtClean="0"/>
              <a:t>» объекты</a:t>
            </a:r>
          </a:p>
          <a:p>
            <a:pPr algn="ctr"/>
            <a:r>
              <a:rPr lang="ru-RU" sz="1400" dirty="0" smtClean="0"/>
              <a:t>до и после выполнения работ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4200755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5" descr="DSC01864.JPG"/>
          <p:cNvPicPr>
            <a:picLocks noChangeAspect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42863"/>
            <a:ext cx="9144000" cy="1225550"/>
          </a:xfrm>
          <a:prstGeom prst="rect">
            <a:avLst/>
          </a:prstGeom>
          <a:gradFill rotWithShape="1">
            <a:gsLst>
              <a:gs pos="0">
                <a:srgbClr val="19478A"/>
              </a:gs>
              <a:gs pos="100000">
                <a:srgbClr val="98B2D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0" y="36513"/>
            <a:ext cx="9144000" cy="0"/>
          </a:xfrm>
          <a:prstGeom prst="line">
            <a:avLst/>
          </a:prstGeom>
          <a:noFill/>
          <a:ln w="76200">
            <a:solidFill>
              <a:srgbClr val="13397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09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188913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1219200" y="296863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rgbClr val="133970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0" y="1125538"/>
            <a:ext cx="2987675" cy="358775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1203325" y="280988"/>
            <a:ext cx="5976938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3300">
                <a:solidFill>
                  <a:schemeClr val="bg1"/>
                </a:solidFill>
                <a:latin typeface="Tahoma" pitchFamily="34" charset="0"/>
              </a:rPr>
              <a:t>ДЕПАРТАМЕНТ МЕЛИОРАЦИИ</a:t>
            </a: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2987675" y="1125538"/>
            <a:ext cx="6156325" cy="358775"/>
          </a:xfrm>
          <a:prstGeom prst="rect">
            <a:avLst/>
          </a:prstGeom>
          <a:solidFill>
            <a:srgbClr val="DEEAF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Rectangle 11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2B579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5" name="Rectangle 12"/>
          <p:cNvSpPr>
            <a:spLocks noChangeArrowheads="1"/>
          </p:cNvSpPr>
          <p:nvPr/>
        </p:nvSpPr>
        <p:spPr bwMode="auto">
          <a:xfrm>
            <a:off x="7108825" y="390525"/>
            <a:ext cx="1800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МИНИСТЕРСТВО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СЕЛЬСКОГО ХОЗЯЙСТВА</a:t>
            </a:r>
          </a:p>
          <a:p>
            <a:pPr>
              <a:lnSpc>
                <a:spcPct val="70000"/>
              </a:lnSpc>
              <a:spcBef>
                <a:spcPct val="20000"/>
              </a:spcBef>
            </a:pPr>
            <a:r>
              <a:rPr lang="ru-RU" sz="900" b="1">
                <a:solidFill>
                  <a:schemeClr val="bg1"/>
                </a:solidFill>
                <a:latin typeface="Tahoma" pitchFamily="34" charset="0"/>
              </a:rPr>
              <a:t>РОССИЙСКОЙ ФЕДЕРАЦИИ</a:t>
            </a:r>
          </a:p>
        </p:txBody>
      </p:sp>
      <p:sp>
        <p:nvSpPr>
          <p:cNvPr id="21516" name="Rectangle 13"/>
          <p:cNvSpPr>
            <a:spLocks noChangeArrowheads="1"/>
          </p:cNvSpPr>
          <p:nvPr/>
        </p:nvSpPr>
        <p:spPr bwMode="auto">
          <a:xfrm>
            <a:off x="179388" y="1152525"/>
            <a:ext cx="34559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ru-RU" sz="13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517" name="Rectangle 28"/>
          <p:cNvSpPr>
            <a:spLocks noChangeArrowheads="1"/>
          </p:cNvSpPr>
          <p:nvPr/>
        </p:nvSpPr>
        <p:spPr bwMode="auto">
          <a:xfrm>
            <a:off x="8748713" y="6669088"/>
            <a:ext cx="395287" cy="18891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fld id="{CCCD8C8C-F448-4BE5-A5B3-987EA299E204}" type="slidenum">
              <a:rPr lang="ru-RU" sz="1000" b="1">
                <a:solidFill>
                  <a:schemeClr val="bg1"/>
                </a:solidFill>
                <a:latin typeface="Tahoma" pitchFamily="34" charset="0"/>
              </a:rPr>
              <a:pPr algn="r">
                <a:lnSpc>
                  <a:spcPct val="80000"/>
                </a:lnSpc>
                <a:spcBef>
                  <a:spcPct val="20000"/>
                </a:spcBef>
              </a:pPr>
              <a:t>9</a:t>
            </a:fld>
            <a:endParaRPr lang="ru-RU" sz="1000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518" name="Rectangle 29"/>
          <p:cNvSpPr>
            <a:spLocks noChangeArrowheads="1"/>
          </p:cNvSpPr>
          <p:nvPr/>
        </p:nvSpPr>
        <p:spPr bwMode="auto">
          <a:xfrm>
            <a:off x="3059113" y="1150938"/>
            <a:ext cx="58340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ru-RU" sz="1300" b="1">
                <a:solidFill>
                  <a:srgbClr val="2B579A"/>
                </a:solidFill>
                <a:latin typeface="Tahoma" pitchFamily="34" charset="0"/>
              </a:rPr>
              <a:t>ФГБУ «УПРАВЛЕНИЕ «КАРЕЛМЕЛИОВОДХОЗ»</a:t>
            </a:r>
          </a:p>
        </p:txBody>
      </p:sp>
      <p:sp>
        <p:nvSpPr>
          <p:cNvPr id="21519" name="Rectangle 50"/>
          <p:cNvSpPr>
            <a:spLocks noChangeArrowheads="1"/>
          </p:cNvSpPr>
          <p:nvPr/>
        </p:nvSpPr>
        <p:spPr bwMode="auto">
          <a:xfrm>
            <a:off x="215900" y="1887538"/>
            <a:ext cx="914400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600" b="1">
              <a:solidFill>
                <a:srgbClr val="2B579A"/>
              </a:solidFill>
              <a:latin typeface="Tahoma" pitchFamily="34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0" y="1834287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8600" algn="just" eaLnBrk="0" hangingPunct="0">
              <a:defRPr/>
            </a:pPr>
            <a:r>
              <a:rPr lang="ru-RU" dirty="0">
                <a:latin typeface="+mn-lt"/>
                <a:ea typeface="Calibri" pitchFamily="34" charset="0"/>
                <a:cs typeface="Times New Roman" pitchFamily="18" charset="0"/>
              </a:rPr>
              <a:t>В целях обеспечения безопасности ГТС Учреждением ежегодно проводится мониторинг состояния находящихся в федеральной собственности сооружений. Разрабатывается, согласовывается с региональными органами МЧС и передается в Департамент Мелиорации Минсельхоза России план инженерно-технических  и организационных мероприятий по подготовке ГТС федеральной собственности, находящихся на балансе Учреждения к пропуску весеннего половодья и паводков. 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5949</TotalTime>
  <Words>531</Words>
  <Application>Microsoft Office PowerPoint</Application>
  <PresentationFormat>Экран (4:3)</PresentationFormat>
  <Paragraphs>95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z.startsev</dc:creator>
  <cp:lastModifiedBy>Sony</cp:lastModifiedBy>
  <cp:revision>152</cp:revision>
  <dcterms:created xsi:type="dcterms:W3CDTF">2014-09-18T10:42:47Z</dcterms:created>
  <dcterms:modified xsi:type="dcterms:W3CDTF">2020-06-25T07:41:18Z</dcterms:modified>
</cp:coreProperties>
</file>